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1664" r:id="rId2"/>
    <p:sldId id="1605" r:id="rId3"/>
    <p:sldId id="1665" r:id="rId4"/>
    <p:sldId id="664" r:id="rId5"/>
    <p:sldId id="1666" r:id="rId6"/>
    <p:sldId id="662" r:id="rId7"/>
    <p:sldId id="663" r:id="rId8"/>
    <p:sldId id="670" r:id="rId9"/>
    <p:sldId id="673" r:id="rId10"/>
    <p:sldId id="674" r:id="rId11"/>
    <p:sldId id="675" r:id="rId12"/>
    <p:sldId id="676" r:id="rId13"/>
    <p:sldId id="677" r:id="rId14"/>
    <p:sldId id="678" r:id="rId15"/>
    <p:sldId id="683" r:id="rId16"/>
    <p:sldId id="684" r:id="rId17"/>
    <p:sldId id="685" r:id="rId18"/>
    <p:sldId id="687" r:id="rId19"/>
    <p:sldId id="688" r:id="rId20"/>
    <p:sldId id="689" r:id="rId21"/>
    <p:sldId id="690" r:id="rId22"/>
    <p:sldId id="691" r:id="rId23"/>
    <p:sldId id="692" r:id="rId24"/>
    <p:sldId id="719" r:id="rId25"/>
    <p:sldId id="720" r:id="rId26"/>
    <p:sldId id="669" r:id="rId27"/>
    <p:sldId id="713" r:id="rId28"/>
    <p:sldId id="714" r:id="rId29"/>
    <p:sldId id="723" r:id="rId30"/>
    <p:sldId id="715" r:id="rId31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07"/>
    <p:restoredTop sz="83066"/>
  </p:normalViewPr>
  <p:slideViewPr>
    <p:cSldViewPr>
      <p:cViewPr>
        <p:scale>
          <a:sx n="93" d="100"/>
          <a:sy n="93" d="100"/>
        </p:scale>
        <p:origin x="1472" y="2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9C64A-F16C-3C46-98BD-7C4AB02931CD}" type="datetimeFigureOut">
              <a:rPr kumimoji="1" lang="zh-CN" altLang="en-US" smtClean="0"/>
              <a:t>2025/2/14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665B3-D4DC-054C-BF3C-09939967B3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9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675AF-6FB7-1F4F-A0E6-AD6481D269A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21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B51E6-B41C-7855-4D73-9452EFF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8B5F3E-B415-8CDF-4C34-3E06CD322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046D6C-027A-2ED9-B247-FAD23196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E8213C-C88A-6964-ABF7-58080EF79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675AF-6FB7-1F4F-A0E6-AD6481D269A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491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在这一页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PPT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中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我们介绍了一种重要的神经网络架构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叫做循环神经网络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英文缩写是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。</a:t>
            </a:r>
          </a:p>
          <a:p>
            <a:pPr algn="l"/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是一类特殊的神经网络架构。它的最大特点是可以处理任意长度的输入序列。这里的输入序列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可以是文本、时间序列数据等。</a:t>
            </a:r>
          </a:p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在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中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最关键的组成部分是隐藏状态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英文叫做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hidden states</a:t>
            </a:r>
            <a:r>
              <a:rPr lang="zh-CN" altLang="e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隐藏状态可以对之前输入序列的信息进行编码和记忆。随着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不断处理输入序列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隐藏状态也在不断更新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从而实现了对序列的建模。</a:t>
            </a:r>
          </a:p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除了隐藏状态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在每个时间步还会输出一个结果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这个结果可以用于各种任务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比如序列标注、语言模型等。但输出并不是必须的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有些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模型可能只用隐藏状态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不需要输出。</a:t>
            </a:r>
          </a:p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总之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善于处理序列数据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通过隐藏状态记忆序列的上下文信息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是一种强大的神经网络架构。接下来我们会更详细地讨论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的原理和应用。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675AF-6FB7-1F4F-A0E6-AD6481D269A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4603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在这一页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PPT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中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我们展示了一个基于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的语言模型。语言模型的任务是根据前面的词预测下一个最可能出现的词。</a:t>
            </a:r>
          </a:p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这个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语言模型的输入是一个个单词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通常用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one-hot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向量表示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维度等于词表大小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|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V|</a:t>
            </a:r>
            <a:r>
              <a:rPr lang="zh-CN" altLang="e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我们先将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one-hot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词向量输入到一个嵌入层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得到单词的分布式表示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也就是词嵌入向量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e(t)</a:t>
            </a:r>
            <a:r>
              <a:rPr lang="zh-CN" altLang="e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。</a:t>
            </a:r>
          </a:p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接下来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词嵌入向量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e(t)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和上一时间步的隐藏状态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h(t-1)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一起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经过一个非线性变换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得到当前时间步的隐藏状态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h(t)</a:t>
            </a:r>
            <a:r>
              <a:rPr lang="zh-CN" altLang="e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这里的非线性变换通常选择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tanh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或</a:t>
            </a:r>
            <a:r>
              <a:rPr lang="en" altLang="zh-CN" b="0" i="0" dirty="0" err="1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ReLU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函数。</a:t>
            </a:r>
          </a:p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最后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我们将当前的隐藏状态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h(t)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通过一个</a:t>
            </a:r>
            <a:r>
              <a:rPr lang="en" altLang="zh-CN" b="0" i="0" dirty="0" err="1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softmax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层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得到下一个词的概率分布。概率最大的词就是模型预测的下一个词。</a:t>
            </a:r>
          </a:p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在训练语言模型时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我们通过最小化真实词和预测词之间的交叉熵损失函数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来不断优化模型参数。</a:t>
            </a:r>
          </a:p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这个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语言模型的初始隐藏状态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h(0)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通常初始化为零向量。随着时间步的推进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模型能够捕捉到词与词之间的依赖关系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从而生成连贯的句子。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675AF-6FB7-1F4F-A0E6-AD6481D269A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408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在这张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PPT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中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我们展示了如何使用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语言模型生成文本。这个过程与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n-gram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语言模型的文本生成非常类似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都是通过反复采样来实现的。</a:t>
            </a:r>
          </a:p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具体步骤如下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首先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我们需要一个训练好的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语言模型。这个模型在给定前面的词的情况下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可以预测下一个词的概率分布。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我们选择一个起始词或起始序列作为生成过程的初始输入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并将其输入到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模型中。</a:t>
            </a:r>
          </a:p>
          <a:p>
            <a:pPr algn="l">
              <a:buFont typeface="+mj-lt"/>
              <a:buAutoNum type="arabicPeriod"/>
            </a:pP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模型根据当前的输入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预测下一个词的概率分布。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从这个概率分布中采样出一个词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作为生成的下一个词。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将生成的词作为下一个时间步的输入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重复步骤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3-4,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直到满足停止条件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(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如生成了指定长度的序列或遇到了特殊的停止标记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)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。</a:t>
            </a:r>
          </a:p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在这个过程中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每一步采样的输出都会成为下一步的输入。这样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模型就可以根据前面生成的词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不断地预测下一个最可能的词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从而生成连贯的文本序列。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675AF-6FB7-1F4F-A0E6-AD6481D269A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3374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在这一页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PPT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中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我们总结了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语言模型的优点和缺点。</a:t>
            </a:r>
          </a:p>
          <a:p>
            <a:pPr algn="l"/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的优点包括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可以处理任意长度的输入序列。不管输入有多长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都可以逐步处理。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模型大小不会因为输入变长而增加。这是因为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在每个时间步共享参数。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理论上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当前时间步的计算可以利用很多时间步之前的信息。这是因为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通过隐藏状态在时间步之间传递信息。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权重在时间步之间共享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这减少了参数数量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提高了泛化能力。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隐藏状态在时间步之间共享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使得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能够学习到输入序列的表示。</a:t>
            </a:r>
          </a:p>
          <a:p>
            <a:pPr algn="l"/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但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也有一些缺点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循环计算导致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的训练和推理速度较慢。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在实践中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,</a:t>
            </a:r>
            <a:r>
              <a:rPr lang="en" altLang="zh-CN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很难学习到很长时间之前的依赖关系。这是因为梯度在时间步之间传播时会出现梯度消失或梯度爆炸问题。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675AF-6FB7-1F4F-A0E6-AD6481D269A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255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FZLTXHK--GBK1-0"/>
                <a:cs typeface="FZLTXHK--GBK1-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FZLTXHK--GBK1-0"/>
                <a:cs typeface="FZLTXHK--GBK1-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FZLTXHK--GBK1-0"/>
                <a:cs typeface="FZLTXHK--GBK1-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FZLTXHK--GBK1-0"/>
                <a:cs typeface="FZLTXHK--GBK1-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900"/>
            <a:ext cx="9144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40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74488"/>
            <a:ext cx="9144000" cy="375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6214" y="-36828"/>
            <a:ext cx="7205762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FZLTXHK--GBK1-0"/>
                <a:cs typeface="FZLTXHK--GBK1-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934" y="1045845"/>
            <a:ext cx="8152130" cy="3648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1" y="0"/>
            <a:ext cx="9143999" cy="4548188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9328" y="2362200"/>
            <a:ext cx="762534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57213" rtl="0">
              <a:lnSpc>
                <a:spcPct val="90000"/>
              </a:lnSpc>
              <a:defRPr/>
            </a:pPr>
            <a:r>
              <a:rPr lang="en-US" altLang="zh-CN" sz="4500" b="1" kern="1200" spc="150" dirty="0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3.5. </a:t>
            </a:r>
            <a:r>
              <a:rPr lang="zh-CN" altLang="en-US" sz="4500" b="1" kern="1200" spc="150" dirty="0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循环神经网络</a:t>
            </a:r>
            <a:endParaRPr lang="en-US" altLang="zh-CN" sz="4500" b="1" kern="1200" spc="150" dirty="0">
              <a:gradFill>
                <a:gsLst>
                  <a:gs pos="90000">
                    <a:srgbClr val="2D3D79">
                      <a:lumMod val="20000"/>
                      <a:lumOff val="80000"/>
                    </a:srgbClr>
                  </a:gs>
                  <a:gs pos="0">
                    <a:prstClr val="white"/>
                  </a:gs>
                </a:gsLst>
                <a:lin ang="2700000" scaled="1"/>
              </a:gra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86000" y="5334000"/>
            <a:ext cx="4572000" cy="83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57213" rtl="0">
              <a:lnSpc>
                <a:spcPct val="90000"/>
              </a:lnSpc>
              <a:spcBef>
                <a:spcPts val="611"/>
              </a:spcBef>
              <a:defRPr/>
            </a:pPr>
            <a:r>
              <a:rPr lang="zh-CN" altLang="en-US" sz="2400" b="1" kern="120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华中科技大学软件学院</a:t>
            </a:r>
            <a:endParaRPr lang="en-US" altLang="zh-CN" sz="2400" b="1" kern="120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ctr" defTabSz="557213" rtl="0">
              <a:lnSpc>
                <a:spcPct val="90000"/>
              </a:lnSpc>
              <a:spcBef>
                <a:spcPts val="611"/>
              </a:spcBef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陈 伟</a:t>
            </a:r>
            <a:endParaRPr lang="en-US" altLang="zh-CN" sz="2400" b="1" kern="120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70555"/>
            <a:ext cx="2130863" cy="430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4E918F7-4358-D388-3CBF-57604DDADEB0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CD8A1D-FCDB-0F5E-9C12-2AED0840BF7A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023143F-F8C2-ADC8-584E-384D6DD69468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83831-7B90-574A-60C6-F60A6D6EE4DA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20A4E0D-86C2-3278-017A-1A384081484C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7F3809-3404-DAB1-7DA6-CEDA0B8799AC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0D7CDB4-5211-B2DA-438C-B73735AEAC68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09FEFB-3BF8-BF22-F487-AEB92FF97F5A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DA4C2AE-8CD7-CBD7-1EE3-F63FD567AF46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84EA23-BC2F-5C7A-D73A-30512CA1EC32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F5B4465-4A6B-8430-94AB-BB79BD3F1F3F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E3289D-07FE-C0F2-9B2E-313F6E07CEFC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B4DE20C-5884-D130-4F07-427D20865735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BFD906-147B-9DCC-B8DC-5D64BE03D897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1B56B6D-8C05-2159-0EEB-5F679E8BA148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CA6312-5458-D458-0E12-EB7557008A7A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D75F059-C0D5-463F-54EF-E1582894445C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F72B3C-2086-BD5B-B9C5-5632493C09AE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663864F-2E3E-BBD0-4237-A8DEE502C126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96E1F6-E7C5-EAA3-1458-EECD0BE32487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3D907D-BAFC-F189-5B6B-582EB6DD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8" y="76200"/>
            <a:ext cx="7205762" cy="369332"/>
          </a:xfrm>
        </p:spPr>
        <p:txBody>
          <a:bodyPr/>
          <a:lstStyle/>
          <a:p>
            <a:r>
              <a:rPr kumimoji="1" lang="zh-CN" altLang="en-US" dirty="0"/>
              <a:t>语言模型回顾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197F96-8AEE-C171-C0CE-EA2083F26CFA}"/>
              </a:ext>
            </a:extLst>
          </p:cNvPr>
          <p:cNvSpPr txBox="1"/>
          <p:nvPr/>
        </p:nvSpPr>
        <p:spPr>
          <a:xfrm>
            <a:off x="381000" y="870972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+mn-ea"/>
                <a:ea typeface="+mn-ea"/>
              </a:rPr>
              <a:t>语言模型的本质上是对条件概率进行建模：</a:t>
            </a:r>
            <a:endParaRPr kumimoji="1" lang="en-US" altLang="zh-CN" sz="2800"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4C0002-2D94-E09A-7787-69A97F5838A4}"/>
                  </a:ext>
                </a:extLst>
              </p:cNvPr>
              <p:cNvSpPr txBox="1"/>
              <p:nvPr/>
            </p:nvSpPr>
            <p:spPr>
              <a:xfrm>
                <a:off x="2819436" y="1604188"/>
                <a:ext cx="35051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4C0002-2D94-E09A-7787-69A97F583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36" y="1604188"/>
                <a:ext cx="3505126" cy="430887"/>
              </a:xfrm>
              <a:prstGeom prst="rect">
                <a:avLst/>
              </a:prstGeom>
              <a:blipFill>
                <a:blip r:embed="rId2"/>
                <a:stretch>
                  <a:fillRect l="-1812" t="-5714" r="-289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F76FD77-D86D-4A67-408A-2B258DAF8499}"/>
              </a:ext>
            </a:extLst>
          </p:cNvPr>
          <p:cNvSpPr txBox="1"/>
          <p:nvPr/>
        </p:nvSpPr>
        <p:spPr>
          <a:xfrm>
            <a:off x="495299" y="2474893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+mn-ea"/>
                <a:ea typeface="+mn-ea"/>
              </a:rPr>
              <a:t>N-gram </a:t>
            </a:r>
            <a:r>
              <a:rPr kumimoji="1" lang="zh-CN" altLang="en-US" sz="2800" dirty="0">
                <a:latin typeface="+mn-ea"/>
                <a:ea typeface="+mn-ea"/>
              </a:rPr>
              <a:t>语言模型假设一个词的概率只依赖于其前面的 </a:t>
            </a:r>
            <a:r>
              <a:rPr kumimoji="1" lang="en" altLang="zh-CN" sz="2800" dirty="0">
                <a:latin typeface="+mn-ea"/>
                <a:ea typeface="+mn-ea"/>
              </a:rPr>
              <a:t>n − 1</a:t>
            </a:r>
            <a:r>
              <a:rPr kumimoji="1" lang="zh-CN" altLang="en-US" sz="2800" dirty="0">
                <a:latin typeface="+mn-ea"/>
                <a:ea typeface="+mn-ea"/>
              </a:rPr>
              <a:t>个词，并将上述条件概率简化为：</a:t>
            </a:r>
            <a:endParaRPr kumimoji="1" lang="en-US" altLang="zh-CN" sz="2800"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263EAF-D175-7FD1-0EB8-5C852C269BBC}"/>
                  </a:ext>
                </a:extLst>
              </p:cNvPr>
              <p:cNvSpPr txBox="1"/>
              <p:nvPr/>
            </p:nvSpPr>
            <p:spPr>
              <a:xfrm>
                <a:off x="2476104" y="3619518"/>
                <a:ext cx="41917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263EAF-D175-7FD1-0EB8-5C852C269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04" y="3619518"/>
                <a:ext cx="4191789" cy="430887"/>
              </a:xfrm>
              <a:prstGeom prst="rect">
                <a:avLst/>
              </a:prstGeom>
              <a:blipFill>
                <a:blip r:embed="rId3"/>
                <a:stretch>
                  <a:fillRect l="-1205" t="-5882" r="-2108" b="-4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D1673E9-2D6F-0A3E-1B6F-4CBA31AC54C6}"/>
              </a:ext>
            </a:extLst>
          </p:cNvPr>
          <p:cNvSpPr txBox="1"/>
          <p:nvPr/>
        </p:nvSpPr>
        <p:spPr>
          <a:xfrm>
            <a:off x="495298" y="46482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+mn-ea"/>
                <a:ea typeface="+mn-ea"/>
              </a:rPr>
              <a:t>N-gram </a:t>
            </a:r>
            <a:r>
              <a:rPr kumimoji="1" lang="zh-CN" altLang="en-US" sz="2800" dirty="0">
                <a:latin typeface="+mn-ea"/>
                <a:ea typeface="+mn-ea"/>
              </a:rPr>
              <a:t>语言模型使用简单的频率计数方法，估计每一项可能的 </a:t>
            </a:r>
            <a:r>
              <a:rPr kumimoji="1" lang="en-US" altLang="zh-CN" sz="2800" dirty="0">
                <a:latin typeface="+mn-ea"/>
                <a:ea typeface="+mn-ea"/>
              </a:rPr>
              <a:t>n-gram</a:t>
            </a:r>
            <a:r>
              <a:rPr kumimoji="1" lang="zh-CN" altLang="en-US" sz="2800" dirty="0">
                <a:latin typeface="+mn-ea"/>
                <a:ea typeface="+mn-ea"/>
              </a:rPr>
              <a:t> 的条件概率</a:t>
            </a:r>
            <a:endParaRPr kumimoji="1" lang="en-US" altLang="zh-CN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0604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14F61BE-ACCD-0D6D-D7AD-8903528C7E74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E57A47-E53E-293D-4C14-CC92AC86C0EE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4937ED1-B039-3C23-EBDA-868BC3D82BF9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0C6E2B-821C-DD31-E327-A093F9A627F2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61AD68C-CAEB-F425-486E-65AB6DEB9551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AE6AB5-6CC6-BA0C-4719-36A356EC18F5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16C97A9-FFDE-91C6-DA24-7D00658E48BB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0BF903-BE5A-6370-E7F2-843D6D0DAA00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D6316-7BB3-4A47-988F-C54DFE9A6A87}"/>
              </a:ext>
            </a:extLst>
          </p:cNvPr>
          <p:cNvSpPr txBox="1"/>
          <p:nvPr/>
        </p:nvSpPr>
        <p:spPr>
          <a:xfrm>
            <a:off x="207645" y="6340158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621CBC-6839-938E-8E7B-468C9882151F}"/>
              </a:ext>
            </a:extLst>
          </p:cNvPr>
          <p:cNvSpPr txBox="1"/>
          <p:nvPr/>
        </p:nvSpPr>
        <p:spPr>
          <a:xfrm>
            <a:off x="6620829" y="6271263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108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BE08C94-5D64-6FB5-4E64-E0B45D33E8EE}"/>
              </a:ext>
            </a:extLst>
          </p:cNvPr>
          <p:cNvSpPr txBox="1"/>
          <p:nvPr/>
        </p:nvSpPr>
        <p:spPr>
          <a:xfrm>
            <a:off x="207645" y="6340158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CAF6C8-7904-74CC-9A84-B6556C70C748}"/>
              </a:ext>
            </a:extLst>
          </p:cNvPr>
          <p:cNvSpPr txBox="1"/>
          <p:nvPr/>
        </p:nvSpPr>
        <p:spPr>
          <a:xfrm>
            <a:off x="6620829" y="6271263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97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E0EBB1B-0C02-66FF-EDB9-242A4C96DB9E}"/>
              </a:ext>
            </a:extLst>
          </p:cNvPr>
          <p:cNvSpPr txBox="1"/>
          <p:nvPr/>
        </p:nvSpPr>
        <p:spPr>
          <a:xfrm>
            <a:off x="76200" y="6477000"/>
            <a:ext cx="533400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FEFD0E-6759-91D8-B813-32348977ECF3}"/>
              </a:ext>
            </a:extLst>
          </p:cNvPr>
          <p:cNvSpPr txBox="1"/>
          <p:nvPr/>
        </p:nvSpPr>
        <p:spPr>
          <a:xfrm>
            <a:off x="6739890" y="6361436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3F6C08-412E-5CDF-A813-9B7BFF833ABA}"/>
              </a:ext>
            </a:extLst>
          </p:cNvPr>
          <p:cNvSpPr txBox="1"/>
          <p:nvPr/>
        </p:nvSpPr>
        <p:spPr>
          <a:xfrm>
            <a:off x="2819400" y="4897120"/>
            <a:ext cx="1371600" cy="1752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567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C3EB935-9AE1-BFCE-B2B3-727DF2E77111}"/>
              </a:ext>
            </a:extLst>
          </p:cNvPr>
          <p:cNvSpPr txBox="1"/>
          <p:nvPr/>
        </p:nvSpPr>
        <p:spPr>
          <a:xfrm>
            <a:off x="207645" y="6340158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00D653-6A39-DE60-8317-99CACF748D57}"/>
              </a:ext>
            </a:extLst>
          </p:cNvPr>
          <p:cNvSpPr txBox="1"/>
          <p:nvPr/>
        </p:nvSpPr>
        <p:spPr>
          <a:xfrm>
            <a:off x="6620829" y="6271263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8431"/>
            <a:ext cx="9144000" cy="6216015"/>
            <a:chOff x="0" y="408431"/>
            <a:chExt cx="9144000" cy="6216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833" y="2009133"/>
              <a:ext cx="7482264" cy="46151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487679"/>
              <a:ext cx="6236208" cy="3185160"/>
            </a:xfrm>
            <a:prstGeom prst="rect">
              <a:avLst/>
            </a:prstGeom>
          </p:spPr>
        </p:pic>
      </p:grpSp>
      <p:sp>
        <p:nvSpPr>
          <p:cNvPr id="7" name="标题 6">
            <a:extLst>
              <a:ext uri="{FF2B5EF4-FFF2-40B4-BE49-F238E27FC236}">
                <a16:creationId xmlns:a16="http://schemas.microsoft.com/office/drawing/2014/main" id="{457E54C9-FC97-1808-99C7-25232C88E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5418"/>
            <a:ext cx="7205762" cy="36933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CC2E38D-9247-1070-C782-E147158C1389}"/>
              </a:ext>
            </a:extLst>
          </p:cNvPr>
          <p:cNvSpPr txBox="1"/>
          <p:nvPr/>
        </p:nvSpPr>
        <p:spPr>
          <a:xfrm>
            <a:off x="207645" y="6340158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A7C864-8507-93FE-CECF-F1A0AA581EF4}"/>
              </a:ext>
            </a:extLst>
          </p:cNvPr>
          <p:cNvSpPr txBox="1"/>
          <p:nvPr/>
        </p:nvSpPr>
        <p:spPr>
          <a:xfrm>
            <a:off x="6620829" y="6271263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7A213-0942-7AFE-CFA5-3E9BF957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6B0889-4373-EA2F-F8B8-8B129713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8" y="76200"/>
            <a:ext cx="7205762" cy="369332"/>
          </a:xfrm>
        </p:spPr>
        <p:txBody>
          <a:bodyPr/>
          <a:lstStyle/>
          <a:p>
            <a:r>
              <a:rPr kumimoji="1" lang="en-US" altLang="zh-CN" sz="2400" dirty="0">
                <a:latin typeface="+mn-ea"/>
                <a:ea typeface="+mn-ea"/>
              </a:rPr>
              <a:t>N-gram </a:t>
            </a:r>
            <a:r>
              <a:rPr kumimoji="1" lang="zh-CN" altLang="en-US" sz="2400" dirty="0">
                <a:latin typeface="+mn-ea"/>
                <a:ea typeface="+mn-ea"/>
              </a:rPr>
              <a:t>语言模型的问题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F4A560-527A-1C13-C92F-BFCC14E2AA17}"/>
              </a:ext>
            </a:extLst>
          </p:cNvPr>
          <p:cNvSpPr txBox="1"/>
          <p:nvPr/>
        </p:nvSpPr>
        <p:spPr>
          <a:xfrm>
            <a:off x="685800" y="1066800"/>
            <a:ext cx="8153400" cy="322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+mn-ea"/>
                <a:ea typeface="+mn-ea"/>
              </a:rPr>
              <a:t>数据稀疏问题</a:t>
            </a:r>
            <a:endParaRPr kumimoji="1" lang="en-US" altLang="zh-CN" sz="28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+mn-ea"/>
                <a:ea typeface="+mn-ea"/>
              </a:rPr>
              <a:t>模型复杂度高</a:t>
            </a:r>
            <a:endParaRPr kumimoji="1" lang="en-US" altLang="zh-CN" sz="28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+mn-ea"/>
                <a:ea typeface="+mn-ea"/>
              </a:rPr>
              <a:t>长距离依赖关系缺失</a:t>
            </a:r>
            <a:endParaRPr kumimoji="1" lang="en-US" altLang="zh-CN" sz="28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+mn-ea"/>
                <a:ea typeface="+mn-ea"/>
              </a:rPr>
              <a:t>泛化能力有限</a:t>
            </a:r>
            <a:endParaRPr kumimoji="1" lang="en-US" altLang="zh-CN" sz="28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+mn-ea"/>
                <a:ea typeface="+mn-ea"/>
              </a:rPr>
              <a:t>忽略语言的结构性</a:t>
            </a:r>
            <a:endParaRPr kumimoji="1" lang="en-US" altLang="zh-CN" sz="2800" dirty="0"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ECCE3B-8CB4-8804-B81B-2C87F46843B2}"/>
              </a:ext>
            </a:extLst>
          </p:cNvPr>
          <p:cNvSpPr txBox="1"/>
          <p:nvPr/>
        </p:nvSpPr>
        <p:spPr>
          <a:xfrm>
            <a:off x="1143000" y="50292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+mn-ea"/>
                <a:ea typeface="+mn-ea"/>
              </a:rPr>
              <a:t>序列建模的经典方法</a:t>
            </a:r>
            <a:r>
              <a:rPr kumimoji="1" lang="en-US" altLang="zh-CN" sz="2800" dirty="0">
                <a:latin typeface="+mn-ea"/>
                <a:ea typeface="+mn-ea"/>
              </a:rPr>
              <a:t>——</a:t>
            </a:r>
            <a:r>
              <a:rPr kumimoji="1" lang="zh-CN" altLang="en-US" sz="2800" dirty="0">
                <a:latin typeface="+mn-ea"/>
                <a:ea typeface="+mn-ea"/>
              </a:rPr>
              <a:t>循环神经网络！</a:t>
            </a:r>
            <a:endParaRPr kumimoji="1" lang="en-US" altLang="zh-CN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6161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04E286D-3362-1688-9C49-CFEE18706EB8}"/>
              </a:ext>
            </a:extLst>
          </p:cNvPr>
          <p:cNvSpPr txBox="1"/>
          <p:nvPr/>
        </p:nvSpPr>
        <p:spPr>
          <a:xfrm>
            <a:off x="207645" y="6340158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B2AB65-5F85-B8C5-EAB6-AFBAE781E959}"/>
              </a:ext>
            </a:extLst>
          </p:cNvPr>
          <p:cNvSpPr txBox="1"/>
          <p:nvPr/>
        </p:nvSpPr>
        <p:spPr>
          <a:xfrm>
            <a:off x="6620829" y="6271263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5388CC-64B8-4E7B-0C71-03474397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7500"/>
            <a:ext cx="6211987" cy="369332"/>
          </a:xfrm>
        </p:spPr>
        <p:txBody>
          <a:bodyPr/>
          <a:lstStyle/>
          <a:p>
            <a:r>
              <a:rPr lang="zh-CN" altLang="en" dirty="0"/>
              <a:t>循环</a:t>
            </a:r>
            <a:r>
              <a:rPr lang="zh-CN" altLang="en-US" dirty="0"/>
              <a:t>神经网络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1B77B5-BE60-D14F-DAAF-24C14A599023}"/>
              </a:ext>
            </a:extLst>
          </p:cNvPr>
          <p:cNvSpPr txBox="1"/>
          <p:nvPr/>
        </p:nvSpPr>
        <p:spPr>
          <a:xfrm>
            <a:off x="342900" y="811797"/>
            <a:ext cx="8458200" cy="10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+mn-ea"/>
                <a:ea typeface="+mn-ea"/>
              </a:rPr>
              <a:t>循环神经网络是一类特殊的神经网络结构，它能够处理序列数据，并捕捉序列中的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长距离依赖</a:t>
            </a:r>
            <a:r>
              <a:rPr kumimoji="1" lang="zh-CN" altLang="en-US" dirty="0">
                <a:latin typeface="+mn-ea"/>
                <a:ea typeface="+mn-ea"/>
              </a:rPr>
              <a:t>关系。这使得循环神经网络特别适合用于自然语言处理任务，因为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自然语言本质上就是一种序列数据</a:t>
            </a:r>
            <a:r>
              <a:rPr kumimoji="1" lang="zh-CN" altLang="en-US" dirty="0">
                <a:latin typeface="+mn-ea"/>
                <a:ea typeface="+mn-ea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ECCA1E-6C00-C90B-CE3A-0880327397F3}"/>
              </a:ext>
            </a:extLst>
          </p:cNvPr>
          <p:cNvSpPr txBox="1"/>
          <p:nvPr/>
        </p:nvSpPr>
        <p:spPr>
          <a:xfrm>
            <a:off x="854097" y="386780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ea"/>
                <a:ea typeface="+mn-ea"/>
              </a:rPr>
              <a:t>全连接神经网络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BE5F89-AA33-4C2D-A067-C6C9BD0F64D0}"/>
              </a:ext>
            </a:extLst>
          </p:cNvPr>
          <p:cNvSpPr txBox="1"/>
          <p:nvPr/>
        </p:nvSpPr>
        <p:spPr>
          <a:xfrm>
            <a:off x="3864114" y="386365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ea"/>
                <a:ea typeface="+mn-ea"/>
              </a:rPr>
              <a:t>卷积神经网络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92315C-E11A-453B-30AA-3974E1E66056}"/>
              </a:ext>
            </a:extLst>
          </p:cNvPr>
          <p:cNvSpPr txBox="1"/>
          <p:nvPr/>
        </p:nvSpPr>
        <p:spPr>
          <a:xfrm>
            <a:off x="6699982" y="386365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ea"/>
                <a:ea typeface="+mn-ea"/>
              </a:rPr>
              <a:t>循环神经网络</a:t>
            </a:r>
          </a:p>
        </p:txBody>
      </p:sp>
      <p:pic>
        <p:nvPicPr>
          <p:cNvPr id="1028" name="Picture 4" descr="卷積神經網路(Convolutional neural network, CNN) — CNN運算流程| by Tommy Huang | Medium">
            <a:extLst>
              <a:ext uri="{FF2B5EF4-FFF2-40B4-BE49-F238E27FC236}">
                <a16:creationId xmlns:a16="http://schemas.microsoft.com/office/drawing/2014/main" id="{AF9231EE-F0C6-5CD3-2A21-D38EB67D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93" y="2201772"/>
            <a:ext cx="2529789" cy="131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循环神经网络(RNN, Recurrent Neural Networks)介绍-CSDN博客">
            <a:extLst>
              <a:ext uri="{FF2B5EF4-FFF2-40B4-BE49-F238E27FC236}">
                <a16:creationId xmlns:a16="http://schemas.microsoft.com/office/drawing/2014/main" id="{2968E344-F0EF-9133-DB2F-932E80081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887" y="2365518"/>
            <a:ext cx="2718105" cy="108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多层全连接神经网络与情感分析– 标点符">
            <a:extLst>
              <a:ext uri="{FF2B5EF4-FFF2-40B4-BE49-F238E27FC236}">
                <a16:creationId xmlns:a16="http://schemas.microsoft.com/office/drawing/2014/main" id="{1CE4F6B3-53E3-E2AA-A9B2-E24BE197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1" y="2352380"/>
            <a:ext cx="2695290" cy="131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6B1FD2-B11D-6F48-27F8-F190E9CA6BF5}"/>
              </a:ext>
            </a:extLst>
          </p:cNvPr>
          <p:cNvSpPr txBox="1"/>
          <p:nvPr/>
        </p:nvSpPr>
        <p:spPr>
          <a:xfrm>
            <a:off x="664998" y="4535022"/>
            <a:ext cx="7814003" cy="2042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全连接神经网络</a:t>
            </a:r>
            <a:r>
              <a:rPr kumimoji="1" lang="zh-CN" altLang="en" dirty="0">
                <a:latin typeface="+mn-ea"/>
                <a:ea typeface="+mn-ea"/>
              </a:rPr>
              <a:t>：</a:t>
            </a:r>
            <a:r>
              <a:rPr kumimoji="1" lang="zh-CN" altLang="en-US" dirty="0">
                <a:latin typeface="+mn-ea"/>
                <a:ea typeface="+mn-ea"/>
              </a:rPr>
              <a:t>一种基础的神经网络，每层的所有神经元与下一层的每个神经元完全连接，适合处理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结构化数据</a:t>
            </a:r>
            <a:r>
              <a:rPr kumimoji="1" lang="zh-CN" altLang="en-US" dirty="0">
                <a:latin typeface="+mn-ea"/>
                <a:ea typeface="+mn-ea"/>
              </a:rPr>
              <a:t>，但参数较多，易过拟合。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卷积神经网络</a:t>
            </a:r>
            <a:r>
              <a:rPr kumimoji="1" lang="zh-CN" altLang="en" dirty="0">
                <a:latin typeface="+mn-ea"/>
                <a:ea typeface="+mn-ea"/>
              </a:rPr>
              <a:t>：</a:t>
            </a:r>
            <a:r>
              <a:rPr kumimoji="1" lang="zh-CN" altLang="en-US" dirty="0">
                <a:latin typeface="+mn-ea"/>
                <a:ea typeface="+mn-ea"/>
              </a:rPr>
              <a:t>专注于处理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图像和空间数据</a:t>
            </a:r>
            <a:r>
              <a:rPr kumimoji="1" lang="zh-CN" altLang="en-US" dirty="0">
                <a:latin typeface="+mn-ea"/>
                <a:ea typeface="+mn-ea"/>
              </a:rPr>
              <a:t>，通过卷积层提取局部特征，池化层降维，具有参数少、效果好的特点。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循环神经网络</a:t>
            </a:r>
            <a:r>
              <a:rPr kumimoji="1" lang="zh-CN" altLang="en" dirty="0">
                <a:latin typeface="+mn-ea"/>
                <a:ea typeface="+mn-ea"/>
              </a:rPr>
              <a:t>：</a:t>
            </a:r>
            <a:r>
              <a:rPr kumimoji="1" lang="zh-CN" altLang="en-US" dirty="0">
                <a:latin typeface="+mn-ea"/>
                <a:ea typeface="+mn-ea"/>
              </a:rPr>
              <a:t>用于处理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序列数据</a:t>
            </a:r>
            <a:r>
              <a:rPr kumimoji="1" lang="zh-CN" altLang="en-US" dirty="0">
                <a:latin typeface="+mn-ea"/>
                <a:ea typeface="+mn-ea"/>
              </a:rPr>
              <a:t>，通过隐藏状态在时间维度上传递信息，能捕捉上下文关系，适合文本、时间序列等任务。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FC0D9-A03A-FCEB-F65A-133CAD1C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215F28C0-22C6-4821-94CB-A9AD6C25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7500"/>
            <a:ext cx="6211987" cy="369332"/>
          </a:xfrm>
        </p:spPr>
        <p:txBody>
          <a:bodyPr/>
          <a:lstStyle/>
          <a:p>
            <a:r>
              <a:rPr lang="zh-CN" altLang="en" dirty="0"/>
              <a:t>循环</a:t>
            </a:r>
            <a:r>
              <a:rPr lang="zh-CN" altLang="en-US" dirty="0"/>
              <a:t>神经网络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3CB199-300A-E18E-97B8-F20D7E7F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3" y="838200"/>
            <a:ext cx="8763000" cy="58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0837621-EA10-C855-4728-191ECEF00F26}"/>
              </a:ext>
            </a:extLst>
          </p:cNvPr>
          <p:cNvSpPr txBox="1"/>
          <p:nvPr/>
        </p:nvSpPr>
        <p:spPr>
          <a:xfrm>
            <a:off x="288925" y="5791200"/>
            <a:ext cx="8313738" cy="9512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1CE5605-3705-F5B5-AFED-D9469394F0D5}"/>
              </a:ext>
            </a:extLst>
          </p:cNvPr>
          <p:cNvSpPr txBox="1"/>
          <p:nvPr/>
        </p:nvSpPr>
        <p:spPr>
          <a:xfrm>
            <a:off x="73847" y="6383654"/>
            <a:ext cx="1370965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E213A0-7C96-6821-BE55-087101037D38}"/>
              </a:ext>
            </a:extLst>
          </p:cNvPr>
          <p:cNvSpPr txBox="1"/>
          <p:nvPr/>
        </p:nvSpPr>
        <p:spPr>
          <a:xfrm>
            <a:off x="6400800" y="6361436"/>
            <a:ext cx="1370965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1094F4C-8AE7-DC21-A4ED-83FDB5BC795A}"/>
              </a:ext>
            </a:extLst>
          </p:cNvPr>
          <p:cNvSpPr txBox="1"/>
          <p:nvPr/>
        </p:nvSpPr>
        <p:spPr>
          <a:xfrm>
            <a:off x="76200" y="6477000"/>
            <a:ext cx="533400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46B8C6-7714-A07C-ACD5-CE03D5983331}"/>
              </a:ext>
            </a:extLst>
          </p:cNvPr>
          <p:cNvSpPr txBox="1"/>
          <p:nvPr/>
        </p:nvSpPr>
        <p:spPr>
          <a:xfrm>
            <a:off x="6858000" y="6320046"/>
            <a:ext cx="838200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5391" y="3751579"/>
            <a:ext cx="256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nk3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800" cap="small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24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1800" cap="small" spc="-4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¡on!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05103"/>
            <a:ext cx="9144000" cy="951230"/>
          </a:xfrm>
          <a:custGeom>
            <a:avLst/>
            <a:gdLst/>
            <a:ahLst/>
            <a:cxnLst/>
            <a:rect l="l" t="t" r="r" b="b"/>
            <a:pathLst>
              <a:path w="9144000" h="951229">
                <a:moveTo>
                  <a:pt x="0" y="950912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950912"/>
                </a:lnTo>
                <a:lnTo>
                  <a:pt x="0" y="950912"/>
                </a:lnTo>
                <a:close/>
              </a:path>
            </a:pathLst>
          </a:custGeom>
          <a:solidFill>
            <a:srgbClr val="009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310" dirty="0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sz="4000" spc="28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25" y="2871781"/>
            <a:ext cx="1019175" cy="10144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20662" y="270827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23" y="1721"/>
                  </a:lnTo>
                  <a:lnTo>
                    <a:pt x="588776" y="6810"/>
                  </a:lnTo>
                  <a:lnTo>
                    <a:pt x="541774" y="15149"/>
                  </a:lnTo>
                  <a:lnTo>
                    <a:pt x="495934" y="26622"/>
                  </a:lnTo>
                  <a:lnTo>
                    <a:pt x="451371" y="41114"/>
                  </a:lnTo>
                  <a:lnTo>
                    <a:pt x="408202" y="58508"/>
                  </a:lnTo>
                  <a:lnTo>
                    <a:pt x="366542" y="78688"/>
                  </a:lnTo>
                  <a:lnTo>
                    <a:pt x="326508" y="101539"/>
                  </a:lnTo>
                  <a:lnTo>
                    <a:pt x="288216" y="126943"/>
                  </a:lnTo>
                  <a:lnTo>
                    <a:pt x="251782" y="154786"/>
                  </a:lnTo>
                  <a:lnTo>
                    <a:pt x="217321" y="184951"/>
                  </a:lnTo>
                  <a:lnTo>
                    <a:pt x="184951" y="217321"/>
                  </a:lnTo>
                  <a:lnTo>
                    <a:pt x="154786" y="251782"/>
                  </a:lnTo>
                  <a:lnTo>
                    <a:pt x="126943" y="288216"/>
                  </a:lnTo>
                  <a:lnTo>
                    <a:pt x="101539" y="326508"/>
                  </a:lnTo>
                  <a:lnTo>
                    <a:pt x="78688" y="366542"/>
                  </a:lnTo>
                  <a:lnTo>
                    <a:pt x="58508" y="408202"/>
                  </a:lnTo>
                  <a:lnTo>
                    <a:pt x="41114" y="451371"/>
                  </a:lnTo>
                  <a:lnTo>
                    <a:pt x="26622" y="495934"/>
                  </a:lnTo>
                  <a:lnTo>
                    <a:pt x="15149" y="541774"/>
                  </a:lnTo>
                  <a:lnTo>
                    <a:pt x="6810" y="588776"/>
                  </a:lnTo>
                  <a:lnTo>
                    <a:pt x="1721" y="636823"/>
                  </a:lnTo>
                  <a:lnTo>
                    <a:pt x="0" y="685800"/>
                  </a:lnTo>
                  <a:lnTo>
                    <a:pt x="1721" y="734776"/>
                  </a:lnTo>
                  <a:lnTo>
                    <a:pt x="6810" y="782823"/>
                  </a:lnTo>
                  <a:lnTo>
                    <a:pt x="15149" y="829825"/>
                  </a:lnTo>
                  <a:lnTo>
                    <a:pt x="26622" y="875665"/>
                  </a:lnTo>
                  <a:lnTo>
                    <a:pt x="41114" y="920228"/>
                  </a:lnTo>
                  <a:lnTo>
                    <a:pt x="58508" y="963397"/>
                  </a:lnTo>
                  <a:lnTo>
                    <a:pt x="78688" y="1005057"/>
                  </a:lnTo>
                  <a:lnTo>
                    <a:pt x="101539" y="1045091"/>
                  </a:lnTo>
                  <a:lnTo>
                    <a:pt x="126943" y="1083383"/>
                  </a:lnTo>
                  <a:lnTo>
                    <a:pt x="154786" y="1119817"/>
                  </a:lnTo>
                  <a:lnTo>
                    <a:pt x="184951" y="1154278"/>
                  </a:lnTo>
                  <a:lnTo>
                    <a:pt x="217321" y="1186648"/>
                  </a:lnTo>
                  <a:lnTo>
                    <a:pt x="251782" y="1216813"/>
                  </a:lnTo>
                  <a:lnTo>
                    <a:pt x="288216" y="1244656"/>
                  </a:lnTo>
                  <a:lnTo>
                    <a:pt x="326508" y="1270060"/>
                  </a:lnTo>
                  <a:lnTo>
                    <a:pt x="366542" y="1292911"/>
                  </a:lnTo>
                  <a:lnTo>
                    <a:pt x="408202" y="1313091"/>
                  </a:lnTo>
                  <a:lnTo>
                    <a:pt x="451371" y="1330485"/>
                  </a:lnTo>
                  <a:lnTo>
                    <a:pt x="495934" y="1344977"/>
                  </a:lnTo>
                  <a:lnTo>
                    <a:pt x="541774" y="1356450"/>
                  </a:lnTo>
                  <a:lnTo>
                    <a:pt x="588776" y="1364789"/>
                  </a:lnTo>
                  <a:lnTo>
                    <a:pt x="636823" y="1369878"/>
                  </a:lnTo>
                  <a:lnTo>
                    <a:pt x="685800" y="1371600"/>
                  </a:lnTo>
                  <a:lnTo>
                    <a:pt x="734776" y="1369878"/>
                  </a:lnTo>
                  <a:lnTo>
                    <a:pt x="782823" y="1364789"/>
                  </a:lnTo>
                  <a:lnTo>
                    <a:pt x="829825" y="1356450"/>
                  </a:lnTo>
                  <a:lnTo>
                    <a:pt x="875665" y="1344977"/>
                  </a:lnTo>
                  <a:lnTo>
                    <a:pt x="920228" y="1330485"/>
                  </a:lnTo>
                  <a:lnTo>
                    <a:pt x="963397" y="1313091"/>
                  </a:lnTo>
                  <a:lnTo>
                    <a:pt x="1005057" y="1292911"/>
                  </a:lnTo>
                  <a:lnTo>
                    <a:pt x="1045091" y="1270060"/>
                  </a:lnTo>
                  <a:lnTo>
                    <a:pt x="1083383" y="1244656"/>
                  </a:lnTo>
                  <a:lnTo>
                    <a:pt x="1119817" y="1216813"/>
                  </a:lnTo>
                  <a:lnTo>
                    <a:pt x="1154278" y="1186648"/>
                  </a:lnTo>
                  <a:lnTo>
                    <a:pt x="1186648" y="1154278"/>
                  </a:lnTo>
                  <a:lnTo>
                    <a:pt x="1216813" y="1119817"/>
                  </a:lnTo>
                  <a:lnTo>
                    <a:pt x="1244656" y="1083383"/>
                  </a:lnTo>
                  <a:lnTo>
                    <a:pt x="1270060" y="1045091"/>
                  </a:lnTo>
                  <a:lnTo>
                    <a:pt x="1292911" y="1005057"/>
                  </a:lnTo>
                  <a:lnTo>
                    <a:pt x="1313091" y="963397"/>
                  </a:lnTo>
                  <a:lnTo>
                    <a:pt x="1330485" y="920228"/>
                  </a:lnTo>
                  <a:lnTo>
                    <a:pt x="1344977" y="875665"/>
                  </a:lnTo>
                  <a:lnTo>
                    <a:pt x="1356450" y="829825"/>
                  </a:lnTo>
                  <a:lnTo>
                    <a:pt x="1364789" y="782823"/>
                  </a:lnTo>
                  <a:lnTo>
                    <a:pt x="1369878" y="734776"/>
                  </a:lnTo>
                  <a:lnTo>
                    <a:pt x="1371600" y="685800"/>
                  </a:lnTo>
                  <a:lnTo>
                    <a:pt x="1369878" y="636823"/>
                  </a:lnTo>
                  <a:lnTo>
                    <a:pt x="1364789" y="588776"/>
                  </a:lnTo>
                  <a:lnTo>
                    <a:pt x="1356450" y="541774"/>
                  </a:lnTo>
                  <a:lnTo>
                    <a:pt x="1344977" y="495934"/>
                  </a:lnTo>
                  <a:lnTo>
                    <a:pt x="1330485" y="451371"/>
                  </a:lnTo>
                  <a:lnTo>
                    <a:pt x="1313091" y="408202"/>
                  </a:lnTo>
                  <a:lnTo>
                    <a:pt x="1292911" y="366542"/>
                  </a:lnTo>
                  <a:lnTo>
                    <a:pt x="1270060" y="326508"/>
                  </a:lnTo>
                  <a:lnTo>
                    <a:pt x="1244656" y="288216"/>
                  </a:lnTo>
                  <a:lnTo>
                    <a:pt x="1216813" y="251782"/>
                  </a:lnTo>
                  <a:lnTo>
                    <a:pt x="1186648" y="217321"/>
                  </a:lnTo>
                  <a:lnTo>
                    <a:pt x="1154278" y="184951"/>
                  </a:lnTo>
                  <a:lnTo>
                    <a:pt x="1119817" y="154786"/>
                  </a:lnTo>
                  <a:lnTo>
                    <a:pt x="1083383" y="126943"/>
                  </a:lnTo>
                  <a:lnTo>
                    <a:pt x="1045091" y="101539"/>
                  </a:lnTo>
                  <a:lnTo>
                    <a:pt x="1005057" y="78688"/>
                  </a:lnTo>
                  <a:lnTo>
                    <a:pt x="963397" y="58508"/>
                  </a:lnTo>
                  <a:lnTo>
                    <a:pt x="920228" y="41114"/>
                  </a:lnTo>
                  <a:lnTo>
                    <a:pt x="875665" y="26622"/>
                  </a:lnTo>
                  <a:lnTo>
                    <a:pt x="829825" y="15149"/>
                  </a:lnTo>
                  <a:lnTo>
                    <a:pt x="782823" y="6810"/>
                  </a:lnTo>
                  <a:lnTo>
                    <a:pt x="734776" y="1721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63" y="2708275"/>
              <a:ext cx="1370965" cy="1370965"/>
            </a:xfrm>
            <a:custGeom>
              <a:avLst/>
              <a:gdLst/>
              <a:ahLst/>
              <a:cxnLst/>
              <a:rect l="l" t="t" r="r" b="b"/>
              <a:pathLst>
                <a:path w="1370965" h="1370964">
                  <a:moveTo>
                    <a:pt x="0" y="685450"/>
                  </a:moveTo>
                  <a:lnTo>
                    <a:pt x="1721" y="636498"/>
                  </a:lnTo>
                  <a:lnTo>
                    <a:pt x="6806" y="588475"/>
                  </a:lnTo>
                  <a:lnTo>
                    <a:pt x="15141" y="541496"/>
                  </a:lnTo>
                  <a:lnTo>
                    <a:pt x="26608" y="495679"/>
                  </a:lnTo>
                  <a:lnTo>
                    <a:pt x="41092" y="451139"/>
                  </a:lnTo>
                  <a:lnTo>
                    <a:pt x="58477" y="407992"/>
                  </a:lnTo>
                  <a:lnTo>
                    <a:pt x="78647" y="366353"/>
                  </a:lnTo>
                  <a:lnTo>
                    <a:pt x="101486" y="326340"/>
                  </a:lnTo>
                  <a:lnTo>
                    <a:pt x="126877" y="288067"/>
                  </a:lnTo>
                  <a:lnTo>
                    <a:pt x="154705" y="251651"/>
                  </a:lnTo>
                  <a:lnTo>
                    <a:pt x="184855" y="217209"/>
                  </a:lnTo>
                  <a:lnTo>
                    <a:pt x="217209" y="184855"/>
                  </a:lnTo>
                  <a:lnTo>
                    <a:pt x="251651" y="154705"/>
                  </a:lnTo>
                  <a:lnTo>
                    <a:pt x="288067" y="126877"/>
                  </a:lnTo>
                  <a:lnTo>
                    <a:pt x="326340" y="101486"/>
                  </a:lnTo>
                  <a:lnTo>
                    <a:pt x="366353" y="78647"/>
                  </a:lnTo>
                  <a:lnTo>
                    <a:pt x="407992" y="58477"/>
                  </a:lnTo>
                  <a:lnTo>
                    <a:pt x="451139" y="41092"/>
                  </a:lnTo>
                  <a:lnTo>
                    <a:pt x="495679" y="26608"/>
                  </a:lnTo>
                  <a:lnTo>
                    <a:pt x="541496" y="15141"/>
                  </a:lnTo>
                  <a:lnTo>
                    <a:pt x="588475" y="6806"/>
                  </a:lnTo>
                  <a:lnTo>
                    <a:pt x="636498" y="1721"/>
                  </a:lnTo>
                  <a:lnTo>
                    <a:pt x="685450" y="0"/>
                  </a:lnTo>
                  <a:lnTo>
                    <a:pt x="734402" y="1721"/>
                  </a:lnTo>
                  <a:lnTo>
                    <a:pt x="782425" y="6806"/>
                  </a:lnTo>
                  <a:lnTo>
                    <a:pt x="829403" y="15141"/>
                  </a:lnTo>
                  <a:lnTo>
                    <a:pt x="875220" y="26608"/>
                  </a:lnTo>
                  <a:lnTo>
                    <a:pt x="919761" y="41092"/>
                  </a:lnTo>
                  <a:lnTo>
                    <a:pt x="962908" y="58477"/>
                  </a:lnTo>
                  <a:lnTo>
                    <a:pt x="1004546" y="78647"/>
                  </a:lnTo>
                  <a:lnTo>
                    <a:pt x="1044560" y="101486"/>
                  </a:lnTo>
                  <a:lnTo>
                    <a:pt x="1082832" y="126877"/>
                  </a:lnTo>
                  <a:lnTo>
                    <a:pt x="1119248" y="154705"/>
                  </a:lnTo>
                  <a:lnTo>
                    <a:pt x="1153691" y="184855"/>
                  </a:lnTo>
                  <a:lnTo>
                    <a:pt x="1186045" y="217209"/>
                  </a:lnTo>
                  <a:lnTo>
                    <a:pt x="1216194" y="251651"/>
                  </a:lnTo>
                  <a:lnTo>
                    <a:pt x="1244022" y="288067"/>
                  </a:lnTo>
                  <a:lnTo>
                    <a:pt x="1269414" y="326340"/>
                  </a:lnTo>
                  <a:lnTo>
                    <a:pt x="1292252" y="366353"/>
                  </a:lnTo>
                  <a:lnTo>
                    <a:pt x="1312422" y="407992"/>
                  </a:lnTo>
                  <a:lnTo>
                    <a:pt x="1329807" y="451139"/>
                  </a:lnTo>
                  <a:lnTo>
                    <a:pt x="1344291" y="495679"/>
                  </a:lnTo>
                  <a:lnTo>
                    <a:pt x="1355759" y="541496"/>
                  </a:lnTo>
                  <a:lnTo>
                    <a:pt x="1364093" y="588475"/>
                  </a:lnTo>
                  <a:lnTo>
                    <a:pt x="1369179" y="636498"/>
                  </a:lnTo>
                  <a:lnTo>
                    <a:pt x="1370900" y="685450"/>
                  </a:lnTo>
                  <a:lnTo>
                    <a:pt x="1369179" y="734402"/>
                  </a:lnTo>
                  <a:lnTo>
                    <a:pt x="1364093" y="782425"/>
                  </a:lnTo>
                  <a:lnTo>
                    <a:pt x="1355759" y="829403"/>
                  </a:lnTo>
                  <a:lnTo>
                    <a:pt x="1344291" y="875220"/>
                  </a:lnTo>
                  <a:lnTo>
                    <a:pt x="1329807" y="919761"/>
                  </a:lnTo>
                  <a:lnTo>
                    <a:pt x="1312422" y="962908"/>
                  </a:lnTo>
                  <a:lnTo>
                    <a:pt x="1292252" y="1004546"/>
                  </a:lnTo>
                  <a:lnTo>
                    <a:pt x="1269414" y="1044560"/>
                  </a:lnTo>
                  <a:lnTo>
                    <a:pt x="1244022" y="1082832"/>
                  </a:lnTo>
                  <a:lnTo>
                    <a:pt x="1216194" y="1119248"/>
                  </a:lnTo>
                  <a:lnTo>
                    <a:pt x="1186045" y="1153691"/>
                  </a:lnTo>
                  <a:lnTo>
                    <a:pt x="1153691" y="1186045"/>
                  </a:lnTo>
                  <a:lnTo>
                    <a:pt x="1119248" y="1216194"/>
                  </a:lnTo>
                  <a:lnTo>
                    <a:pt x="1082832" y="1244022"/>
                  </a:lnTo>
                  <a:lnTo>
                    <a:pt x="1044560" y="1269414"/>
                  </a:lnTo>
                  <a:lnTo>
                    <a:pt x="1004546" y="1292252"/>
                  </a:lnTo>
                  <a:lnTo>
                    <a:pt x="962908" y="1312422"/>
                  </a:lnTo>
                  <a:lnTo>
                    <a:pt x="919761" y="1329807"/>
                  </a:lnTo>
                  <a:lnTo>
                    <a:pt x="875220" y="1344291"/>
                  </a:lnTo>
                  <a:lnTo>
                    <a:pt x="829403" y="1355759"/>
                  </a:lnTo>
                  <a:lnTo>
                    <a:pt x="782425" y="1364093"/>
                  </a:lnTo>
                  <a:lnTo>
                    <a:pt x="734402" y="1369179"/>
                  </a:lnTo>
                  <a:lnTo>
                    <a:pt x="685450" y="1370900"/>
                  </a:lnTo>
                  <a:lnTo>
                    <a:pt x="636498" y="1369179"/>
                  </a:lnTo>
                  <a:lnTo>
                    <a:pt x="588475" y="1364093"/>
                  </a:lnTo>
                  <a:lnTo>
                    <a:pt x="541496" y="1355759"/>
                  </a:lnTo>
                  <a:lnTo>
                    <a:pt x="495679" y="1344291"/>
                  </a:lnTo>
                  <a:lnTo>
                    <a:pt x="451139" y="1329807"/>
                  </a:lnTo>
                  <a:lnTo>
                    <a:pt x="407992" y="1312422"/>
                  </a:lnTo>
                  <a:lnTo>
                    <a:pt x="366353" y="1292252"/>
                  </a:lnTo>
                  <a:lnTo>
                    <a:pt x="326340" y="1269414"/>
                  </a:lnTo>
                  <a:lnTo>
                    <a:pt x="288067" y="1244022"/>
                  </a:lnTo>
                  <a:lnTo>
                    <a:pt x="251651" y="1216194"/>
                  </a:lnTo>
                  <a:lnTo>
                    <a:pt x="217209" y="1186045"/>
                  </a:lnTo>
                  <a:lnTo>
                    <a:pt x="184855" y="1153691"/>
                  </a:lnTo>
                  <a:lnTo>
                    <a:pt x="154705" y="1119248"/>
                  </a:lnTo>
                  <a:lnTo>
                    <a:pt x="126877" y="1082832"/>
                  </a:lnTo>
                  <a:lnTo>
                    <a:pt x="101486" y="1044560"/>
                  </a:lnTo>
                  <a:lnTo>
                    <a:pt x="78647" y="1004546"/>
                  </a:lnTo>
                  <a:lnTo>
                    <a:pt x="58477" y="962908"/>
                  </a:lnTo>
                  <a:lnTo>
                    <a:pt x="41092" y="919761"/>
                  </a:lnTo>
                  <a:lnTo>
                    <a:pt x="26608" y="875220"/>
                  </a:lnTo>
                  <a:lnTo>
                    <a:pt x="15141" y="829403"/>
                  </a:lnTo>
                  <a:lnTo>
                    <a:pt x="6806" y="782425"/>
                  </a:lnTo>
                  <a:lnTo>
                    <a:pt x="1721" y="734402"/>
                  </a:lnTo>
                  <a:lnTo>
                    <a:pt x="0" y="685450"/>
                  </a:lnTo>
                  <a:close/>
                </a:path>
              </a:pathLst>
            </a:custGeom>
            <a:ln w="12693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925" y="2768600"/>
              <a:ext cx="1233805" cy="1238250"/>
            </a:xfrm>
            <a:custGeom>
              <a:avLst/>
              <a:gdLst/>
              <a:ahLst/>
              <a:cxnLst/>
              <a:rect l="l" t="t" r="r" b="b"/>
              <a:pathLst>
                <a:path w="1233805" h="1238250">
                  <a:moveTo>
                    <a:pt x="616750" y="0"/>
                  </a:moveTo>
                  <a:lnTo>
                    <a:pt x="568550" y="1862"/>
                  </a:lnTo>
                  <a:lnTo>
                    <a:pt x="521366" y="7359"/>
                  </a:lnTo>
                  <a:lnTo>
                    <a:pt x="475333" y="16351"/>
                  </a:lnTo>
                  <a:lnTo>
                    <a:pt x="430589" y="28702"/>
                  </a:lnTo>
                  <a:lnTo>
                    <a:pt x="387271" y="44273"/>
                  </a:lnTo>
                  <a:lnTo>
                    <a:pt x="345516" y="62928"/>
                  </a:lnTo>
                  <a:lnTo>
                    <a:pt x="305462" y="84528"/>
                  </a:lnTo>
                  <a:lnTo>
                    <a:pt x="267245" y="108936"/>
                  </a:lnTo>
                  <a:lnTo>
                    <a:pt x="231002" y="136014"/>
                  </a:lnTo>
                  <a:lnTo>
                    <a:pt x="196870" y="165624"/>
                  </a:lnTo>
                  <a:lnTo>
                    <a:pt x="164988" y="197630"/>
                  </a:lnTo>
                  <a:lnTo>
                    <a:pt x="135491" y="231893"/>
                  </a:lnTo>
                  <a:lnTo>
                    <a:pt x="108517" y="268275"/>
                  </a:lnTo>
                  <a:lnTo>
                    <a:pt x="84203" y="306640"/>
                  </a:lnTo>
                  <a:lnTo>
                    <a:pt x="62686" y="346848"/>
                  </a:lnTo>
                  <a:lnTo>
                    <a:pt x="44103" y="388764"/>
                  </a:lnTo>
                  <a:lnTo>
                    <a:pt x="28591" y="432248"/>
                  </a:lnTo>
                  <a:lnTo>
                    <a:pt x="16288" y="477164"/>
                  </a:lnTo>
                  <a:lnTo>
                    <a:pt x="7330" y="523374"/>
                  </a:lnTo>
                  <a:lnTo>
                    <a:pt x="1855" y="570740"/>
                  </a:lnTo>
                  <a:lnTo>
                    <a:pt x="0" y="619125"/>
                  </a:lnTo>
                  <a:lnTo>
                    <a:pt x="1855" y="667509"/>
                  </a:lnTo>
                  <a:lnTo>
                    <a:pt x="7330" y="714875"/>
                  </a:lnTo>
                  <a:lnTo>
                    <a:pt x="16288" y="761085"/>
                  </a:lnTo>
                  <a:lnTo>
                    <a:pt x="28591" y="806001"/>
                  </a:lnTo>
                  <a:lnTo>
                    <a:pt x="44103" y="849485"/>
                  </a:lnTo>
                  <a:lnTo>
                    <a:pt x="62686" y="891401"/>
                  </a:lnTo>
                  <a:lnTo>
                    <a:pt x="84203" y="931609"/>
                  </a:lnTo>
                  <a:lnTo>
                    <a:pt x="108517" y="969974"/>
                  </a:lnTo>
                  <a:lnTo>
                    <a:pt x="135491" y="1006356"/>
                  </a:lnTo>
                  <a:lnTo>
                    <a:pt x="164988" y="1040619"/>
                  </a:lnTo>
                  <a:lnTo>
                    <a:pt x="196870" y="1072625"/>
                  </a:lnTo>
                  <a:lnTo>
                    <a:pt x="231002" y="1102235"/>
                  </a:lnTo>
                  <a:lnTo>
                    <a:pt x="267245" y="1129313"/>
                  </a:lnTo>
                  <a:lnTo>
                    <a:pt x="305462" y="1153721"/>
                  </a:lnTo>
                  <a:lnTo>
                    <a:pt x="345516" y="1175321"/>
                  </a:lnTo>
                  <a:lnTo>
                    <a:pt x="387271" y="1193976"/>
                  </a:lnTo>
                  <a:lnTo>
                    <a:pt x="430589" y="1209547"/>
                  </a:lnTo>
                  <a:lnTo>
                    <a:pt x="475333" y="1221898"/>
                  </a:lnTo>
                  <a:lnTo>
                    <a:pt x="521366" y="1230890"/>
                  </a:lnTo>
                  <a:lnTo>
                    <a:pt x="568550" y="1236387"/>
                  </a:lnTo>
                  <a:lnTo>
                    <a:pt x="616750" y="1238250"/>
                  </a:lnTo>
                  <a:lnTo>
                    <a:pt x="664947" y="1236387"/>
                  </a:lnTo>
                  <a:lnTo>
                    <a:pt x="712130" y="1230890"/>
                  </a:lnTo>
                  <a:lnTo>
                    <a:pt x="758162" y="1221898"/>
                  </a:lnTo>
                  <a:lnTo>
                    <a:pt x="802904" y="1209547"/>
                  </a:lnTo>
                  <a:lnTo>
                    <a:pt x="846221" y="1193976"/>
                  </a:lnTo>
                  <a:lnTo>
                    <a:pt x="887975" y="1175321"/>
                  </a:lnTo>
                  <a:lnTo>
                    <a:pt x="928028" y="1153721"/>
                  </a:lnTo>
                  <a:lnTo>
                    <a:pt x="966245" y="1129313"/>
                  </a:lnTo>
                  <a:lnTo>
                    <a:pt x="1002487" y="1102235"/>
                  </a:lnTo>
                  <a:lnTo>
                    <a:pt x="1036618" y="1072625"/>
                  </a:lnTo>
                  <a:lnTo>
                    <a:pt x="1068500" y="1040619"/>
                  </a:lnTo>
                  <a:lnTo>
                    <a:pt x="1097997" y="1006356"/>
                  </a:lnTo>
                  <a:lnTo>
                    <a:pt x="1124970" y="969974"/>
                  </a:lnTo>
                  <a:lnTo>
                    <a:pt x="1149284" y="931609"/>
                  </a:lnTo>
                  <a:lnTo>
                    <a:pt x="1170801" y="891401"/>
                  </a:lnTo>
                  <a:lnTo>
                    <a:pt x="1189384" y="849485"/>
                  </a:lnTo>
                  <a:lnTo>
                    <a:pt x="1204895" y="806001"/>
                  </a:lnTo>
                  <a:lnTo>
                    <a:pt x="1217198" y="761085"/>
                  </a:lnTo>
                  <a:lnTo>
                    <a:pt x="1226156" y="714875"/>
                  </a:lnTo>
                  <a:lnTo>
                    <a:pt x="1231631" y="667509"/>
                  </a:lnTo>
                  <a:lnTo>
                    <a:pt x="1233487" y="619125"/>
                  </a:lnTo>
                  <a:lnTo>
                    <a:pt x="1231631" y="570740"/>
                  </a:lnTo>
                  <a:lnTo>
                    <a:pt x="1226156" y="523374"/>
                  </a:lnTo>
                  <a:lnTo>
                    <a:pt x="1217198" y="477164"/>
                  </a:lnTo>
                  <a:lnTo>
                    <a:pt x="1204895" y="432248"/>
                  </a:lnTo>
                  <a:lnTo>
                    <a:pt x="1189384" y="388764"/>
                  </a:lnTo>
                  <a:lnTo>
                    <a:pt x="1170801" y="346848"/>
                  </a:lnTo>
                  <a:lnTo>
                    <a:pt x="1149284" y="306640"/>
                  </a:lnTo>
                  <a:lnTo>
                    <a:pt x="1124970" y="268275"/>
                  </a:lnTo>
                  <a:lnTo>
                    <a:pt x="1097997" y="231893"/>
                  </a:lnTo>
                  <a:lnTo>
                    <a:pt x="1068500" y="197630"/>
                  </a:lnTo>
                  <a:lnTo>
                    <a:pt x="1036618" y="165624"/>
                  </a:lnTo>
                  <a:lnTo>
                    <a:pt x="1002487" y="136014"/>
                  </a:lnTo>
                  <a:lnTo>
                    <a:pt x="966245" y="108936"/>
                  </a:lnTo>
                  <a:lnTo>
                    <a:pt x="928028" y="84528"/>
                  </a:lnTo>
                  <a:lnTo>
                    <a:pt x="887975" y="62928"/>
                  </a:lnTo>
                  <a:lnTo>
                    <a:pt x="846221" y="44273"/>
                  </a:lnTo>
                  <a:lnTo>
                    <a:pt x="802904" y="28702"/>
                  </a:lnTo>
                  <a:lnTo>
                    <a:pt x="758162" y="16351"/>
                  </a:lnTo>
                  <a:lnTo>
                    <a:pt x="712130" y="7359"/>
                  </a:lnTo>
                  <a:lnTo>
                    <a:pt x="664947" y="1862"/>
                  </a:lnTo>
                  <a:lnTo>
                    <a:pt x="616750" y="0"/>
                  </a:lnTo>
                  <a:close/>
                </a:path>
              </a:pathLst>
            </a:custGeom>
            <a:solidFill>
              <a:srgbClr val="009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925" y="2768600"/>
              <a:ext cx="1233170" cy="1237615"/>
            </a:xfrm>
            <a:custGeom>
              <a:avLst/>
              <a:gdLst/>
              <a:ahLst/>
              <a:cxnLst/>
              <a:rect l="l" t="t" r="r" b="b"/>
              <a:pathLst>
                <a:path w="1233170" h="1237614">
                  <a:moveTo>
                    <a:pt x="0" y="618809"/>
                  </a:moveTo>
                  <a:lnTo>
                    <a:pt x="1854" y="570449"/>
                  </a:lnTo>
                  <a:lnTo>
                    <a:pt x="7327" y="523108"/>
                  </a:lnTo>
                  <a:lnTo>
                    <a:pt x="16280" y="476921"/>
                  </a:lnTo>
                  <a:lnTo>
                    <a:pt x="28577" y="432028"/>
                  </a:lnTo>
                  <a:lnTo>
                    <a:pt x="44081" y="388566"/>
                  </a:lnTo>
                  <a:lnTo>
                    <a:pt x="62654" y="346672"/>
                  </a:lnTo>
                  <a:lnTo>
                    <a:pt x="84160" y="306484"/>
                  </a:lnTo>
                  <a:lnTo>
                    <a:pt x="108462" y="268139"/>
                  </a:lnTo>
                  <a:lnTo>
                    <a:pt x="135422" y="231775"/>
                  </a:lnTo>
                  <a:lnTo>
                    <a:pt x="164904" y="197530"/>
                  </a:lnTo>
                  <a:lnTo>
                    <a:pt x="196770" y="165541"/>
                  </a:lnTo>
                  <a:lnTo>
                    <a:pt x="230884" y="135945"/>
                  </a:lnTo>
                  <a:lnTo>
                    <a:pt x="267108" y="108881"/>
                  </a:lnTo>
                  <a:lnTo>
                    <a:pt x="305305" y="84485"/>
                  </a:lnTo>
                  <a:lnTo>
                    <a:pt x="345339" y="62896"/>
                  </a:lnTo>
                  <a:lnTo>
                    <a:pt x="387072" y="44251"/>
                  </a:lnTo>
                  <a:lnTo>
                    <a:pt x="430367" y="28687"/>
                  </a:lnTo>
                  <a:lnTo>
                    <a:pt x="475087" y="16343"/>
                  </a:lnTo>
                  <a:lnTo>
                    <a:pt x="521096" y="7355"/>
                  </a:lnTo>
                  <a:lnTo>
                    <a:pt x="568255" y="1861"/>
                  </a:lnTo>
                  <a:lnTo>
                    <a:pt x="616429" y="0"/>
                  </a:lnTo>
                  <a:lnTo>
                    <a:pt x="664603" y="1861"/>
                  </a:lnTo>
                  <a:lnTo>
                    <a:pt x="711762" y="7355"/>
                  </a:lnTo>
                  <a:lnTo>
                    <a:pt x="757771" y="16343"/>
                  </a:lnTo>
                  <a:lnTo>
                    <a:pt x="802491" y="28687"/>
                  </a:lnTo>
                  <a:lnTo>
                    <a:pt x="845786" y="44251"/>
                  </a:lnTo>
                  <a:lnTo>
                    <a:pt x="887519" y="62896"/>
                  </a:lnTo>
                  <a:lnTo>
                    <a:pt x="927553" y="84485"/>
                  </a:lnTo>
                  <a:lnTo>
                    <a:pt x="965750" y="108881"/>
                  </a:lnTo>
                  <a:lnTo>
                    <a:pt x="1001974" y="135945"/>
                  </a:lnTo>
                  <a:lnTo>
                    <a:pt x="1036088" y="165541"/>
                  </a:lnTo>
                  <a:lnTo>
                    <a:pt x="1067954" y="197530"/>
                  </a:lnTo>
                  <a:lnTo>
                    <a:pt x="1097436" y="231775"/>
                  </a:lnTo>
                  <a:lnTo>
                    <a:pt x="1124396" y="268139"/>
                  </a:lnTo>
                  <a:lnTo>
                    <a:pt x="1148698" y="306484"/>
                  </a:lnTo>
                  <a:lnTo>
                    <a:pt x="1170204" y="346672"/>
                  </a:lnTo>
                  <a:lnTo>
                    <a:pt x="1188777" y="388566"/>
                  </a:lnTo>
                  <a:lnTo>
                    <a:pt x="1204281" y="432028"/>
                  </a:lnTo>
                  <a:lnTo>
                    <a:pt x="1216578" y="476921"/>
                  </a:lnTo>
                  <a:lnTo>
                    <a:pt x="1225531" y="523108"/>
                  </a:lnTo>
                  <a:lnTo>
                    <a:pt x="1231004" y="570449"/>
                  </a:lnTo>
                  <a:lnTo>
                    <a:pt x="1232858" y="618809"/>
                  </a:lnTo>
                  <a:lnTo>
                    <a:pt x="1231004" y="667168"/>
                  </a:lnTo>
                  <a:lnTo>
                    <a:pt x="1225531" y="714510"/>
                  </a:lnTo>
                  <a:lnTo>
                    <a:pt x="1216578" y="760696"/>
                  </a:lnTo>
                  <a:lnTo>
                    <a:pt x="1204281" y="805589"/>
                  </a:lnTo>
                  <a:lnTo>
                    <a:pt x="1188777" y="849051"/>
                  </a:lnTo>
                  <a:lnTo>
                    <a:pt x="1170204" y="890945"/>
                  </a:lnTo>
                  <a:lnTo>
                    <a:pt x="1148698" y="931134"/>
                  </a:lnTo>
                  <a:lnTo>
                    <a:pt x="1124396" y="969478"/>
                  </a:lnTo>
                  <a:lnTo>
                    <a:pt x="1097436" y="1005842"/>
                  </a:lnTo>
                  <a:lnTo>
                    <a:pt x="1067954" y="1040088"/>
                  </a:lnTo>
                  <a:lnTo>
                    <a:pt x="1036088" y="1072077"/>
                  </a:lnTo>
                  <a:lnTo>
                    <a:pt x="1001974" y="1101673"/>
                  </a:lnTo>
                  <a:lnTo>
                    <a:pt x="965750" y="1128737"/>
                  </a:lnTo>
                  <a:lnTo>
                    <a:pt x="927553" y="1153132"/>
                  </a:lnTo>
                  <a:lnTo>
                    <a:pt x="887519" y="1174722"/>
                  </a:lnTo>
                  <a:lnTo>
                    <a:pt x="845786" y="1193367"/>
                  </a:lnTo>
                  <a:lnTo>
                    <a:pt x="802491" y="1208930"/>
                  </a:lnTo>
                  <a:lnTo>
                    <a:pt x="757771" y="1221275"/>
                  </a:lnTo>
                  <a:lnTo>
                    <a:pt x="711762" y="1230263"/>
                  </a:lnTo>
                  <a:lnTo>
                    <a:pt x="664603" y="1235756"/>
                  </a:lnTo>
                  <a:lnTo>
                    <a:pt x="616429" y="1237618"/>
                  </a:lnTo>
                  <a:lnTo>
                    <a:pt x="568255" y="1235756"/>
                  </a:lnTo>
                  <a:lnTo>
                    <a:pt x="521096" y="1230263"/>
                  </a:lnTo>
                  <a:lnTo>
                    <a:pt x="475087" y="1221275"/>
                  </a:lnTo>
                  <a:lnTo>
                    <a:pt x="430367" y="1208930"/>
                  </a:lnTo>
                  <a:lnTo>
                    <a:pt x="387072" y="1193367"/>
                  </a:lnTo>
                  <a:lnTo>
                    <a:pt x="345339" y="1174722"/>
                  </a:lnTo>
                  <a:lnTo>
                    <a:pt x="305305" y="1153132"/>
                  </a:lnTo>
                  <a:lnTo>
                    <a:pt x="267108" y="1128737"/>
                  </a:lnTo>
                  <a:lnTo>
                    <a:pt x="230884" y="1101673"/>
                  </a:lnTo>
                  <a:lnTo>
                    <a:pt x="196770" y="1072077"/>
                  </a:lnTo>
                  <a:lnTo>
                    <a:pt x="164904" y="1040088"/>
                  </a:lnTo>
                  <a:lnTo>
                    <a:pt x="135422" y="1005842"/>
                  </a:lnTo>
                  <a:lnTo>
                    <a:pt x="108462" y="969478"/>
                  </a:lnTo>
                  <a:lnTo>
                    <a:pt x="84160" y="931134"/>
                  </a:lnTo>
                  <a:lnTo>
                    <a:pt x="62654" y="890945"/>
                  </a:lnTo>
                  <a:lnTo>
                    <a:pt x="44081" y="849051"/>
                  </a:lnTo>
                  <a:lnTo>
                    <a:pt x="28577" y="805589"/>
                  </a:lnTo>
                  <a:lnTo>
                    <a:pt x="16280" y="760696"/>
                  </a:lnTo>
                  <a:lnTo>
                    <a:pt x="7327" y="714510"/>
                  </a:lnTo>
                  <a:lnTo>
                    <a:pt x="1854" y="667168"/>
                  </a:lnTo>
                  <a:lnTo>
                    <a:pt x="0" y="618809"/>
                  </a:lnTo>
                  <a:close/>
                </a:path>
              </a:pathLst>
            </a:custGeom>
            <a:ln w="12693">
              <a:solidFill>
                <a:srgbClr val="009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E7190F0-3CDE-7E06-4F62-11832EB2A473}"/>
              </a:ext>
            </a:extLst>
          </p:cNvPr>
          <p:cNvSpPr txBox="1"/>
          <p:nvPr/>
        </p:nvSpPr>
        <p:spPr>
          <a:xfrm>
            <a:off x="6795136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8F7383-E6AD-80B7-70C4-D68739AFD1E1}"/>
              </a:ext>
            </a:extLst>
          </p:cNvPr>
          <p:cNvSpPr txBox="1"/>
          <p:nvPr/>
        </p:nvSpPr>
        <p:spPr>
          <a:xfrm>
            <a:off x="220662" y="6420632"/>
            <a:ext cx="956309" cy="345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4562</TotalTime>
  <Words>1423</Words>
  <Application>Microsoft Macintosh PowerPoint</Application>
  <PresentationFormat>全屏显示(4:3)</PresentationFormat>
  <Paragraphs>110</Paragraphs>
  <Slides>30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-apple-system</vt:lpstr>
      <vt:lpstr>等线</vt:lpstr>
      <vt:lpstr>微软雅黑</vt:lpstr>
      <vt:lpstr>FZLTXHK--GBK1-0</vt:lpstr>
      <vt:lpstr>Arial</vt:lpstr>
      <vt:lpstr>Cambria Math</vt:lpstr>
      <vt:lpstr>Times New Roman</vt:lpstr>
      <vt:lpstr>Wingdings</vt:lpstr>
      <vt:lpstr>Office Theme</vt:lpstr>
      <vt:lpstr>PowerPoint 演示文稿</vt:lpstr>
      <vt:lpstr>语言模型回顾</vt:lpstr>
      <vt:lpstr>N-gram 语言模型的问题</vt:lpstr>
      <vt:lpstr>循环神经网络</vt:lpstr>
      <vt:lpstr>循环神经网络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       !</vt:lpstr>
      <vt:lpstr>LSTM</vt:lpstr>
      <vt:lpstr>       !</vt:lpstr>
      <vt:lpstr>      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Natural Language Processing</dc:title>
  <cp:lastModifiedBy>Microsoft Office User</cp:lastModifiedBy>
  <cp:revision>533</cp:revision>
  <dcterms:created xsi:type="dcterms:W3CDTF">2024-04-23T04:29:12Z</dcterms:created>
  <dcterms:modified xsi:type="dcterms:W3CDTF">2025-02-13T23:29:39Z</dcterms:modified>
</cp:coreProperties>
</file>